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324" r:id="rId3"/>
    <p:sldId id="317" r:id="rId4"/>
    <p:sldId id="318" r:id="rId5"/>
    <p:sldId id="321" r:id="rId6"/>
    <p:sldId id="320" r:id="rId7"/>
    <p:sldId id="319" r:id="rId8"/>
    <p:sldId id="329" r:id="rId9"/>
    <p:sldId id="330" r:id="rId10"/>
    <p:sldId id="331" r:id="rId11"/>
    <p:sldId id="332" r:id="rId12"/>
    <p:sldId id="368" r:id="rId13"/>
    <p:sldId id="335" r:id="rId14"/>
    <p:sldId id="338" r:id="rId15"/>
    <p:sldId id="340" r:id="rId16"/>
    <p:sldId id="344" r:id="rId17"/>
    <p:sldId id="339" r:id="rId18"/>
    <p:sldId id="341" r:id="rId19"/>
    <p:sldId id="369" r:id="rId2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710"/>
    <a:srgbClr val="D6A300"/>
    <a:srgbClr val="C89800"/>
    <a:srgbClr val="E0B54D"/>
    <a:srgbClr val="CC9B00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506" autoAdjust="0"/>
  </p:normalViewPr>
  <p:slideViewPr>
    <p:cSldViewPr snapToGrid="0">
      <p:cViewPr varScale="1">
        <p:scale>
          <a:sx n="41" d="100"/>
          <a:sy n="41" d="100"/>
        </p:scale>
        <p:origin x="9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017E-122B-4649-9A7C-9C04F277FE91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F524-4FAA-473A-B723-C9BB70ED94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928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7730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9456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010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4438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6905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16556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5698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66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63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0383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47431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0466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2669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9149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609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primeira Obra em Portugal data de 1606. Com 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exclaustração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1834, a Ordem foi extinta em Portugal, tendo sido restaurada em 1891 com S. Bento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Menni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sendo erigida canonicamente a Província Portuguesa a 1 de maio de 1928.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EF524-4FAA-473A-B723-C9BB70ED949D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76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961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390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732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85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38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52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406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1541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2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989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262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39291-E8F2-494C-95D2-8A703C634727}" type="datetimeFigureOut">
              <a:rPr lang="pt-PT" smtClean="0"/>
              <a:t>12/03/2022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C670-0EE4-4FB7-A837-2819B61680E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275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9.jpg" /><Relationship Id="rId4" Type="http://schemas.openxmlformats.org/officeDocument/2006/relationships/image" Target="../media/image3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8.jp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7.jpe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9.jp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1.jpe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2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png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6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7.jpeg" /><Relationship Id="rId4" Type="http://schemas.openxmlformats.org/officeDocument/2006/relationships/image" Target="../media/image3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8.jp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1989"/>
            <a:ext cx="1219199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-1" y="5708310"/>
            <a:ext cx="1219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spc="100" dirty="0">
                <a:solidFill>
                  <a:schemeClr val="bg1"/>
                </a:solidFill>
                <a:latin typeface="+mj-lt"/>
              </a:rPr>
              <a:t>DEMENTIA RIGHT | Developing a rights-based approach to dementia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675490" y="1714904"/>
            <a:ext cx="599225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500" b="1" dirty="0" err="1">
                <a:solidFill>
                  <a:schemeClr val="bg1"/>
                </a:solidFill>
                <a:latin typeface="+mj-lt"/>
              </a:rPr>
              <a:t>Dementia</a:t>
            </a:r>
            <a:r>
              <a:rPr lang="pt-PT" sz="85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PT" sz="8500" b="1" dirty="0" err="1">
                <a:solidFill>
                  <a:schemeClr val="bg1"/>
                </a:solidFill>
                <a:latin typeface="+mj-lt"/>
              </a:rPr>
              <a:t>Right</a:t>
            </a:r>
            <a:r>
              <a:rPr lang="pt-PT" sz="8500" b="1" dirty="0">
                <a:solidFill>
                  <a:schemeClr val="bg1"/>
                </a:solidFill>
                <a:latin typeface="+mj-lt"/>
              </a:rPr>
              <a:t> Project</a:t>
            </a:r>
          </a:p>
        </p:txBody>
      </p:sp>
      <p:cxnSp>
        <p:nvCxnSpPr>
          <p:cNvPr id="7" name="Conexão reta 6"/>
          <p:cNvCxnSpPr/>
          <p:nvPr/>
        </p:nvCxnSpPr>
        <p:spPr>
          <a:xfrm flipH="1">
            <a:off x="5132497" y="1857581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8"/>
          <a:stretch/>
        </p:blipFill>
        <p:spPr>
          <a:xfrm>
            <a:off x="1265770" y="1701477"/>
            <a:ext cx="3205992" cy="28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22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Outputs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72828" y="1885378"/>
            <a:ext cx="5281313" cy="365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these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Innovative learning materials 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be developed, which includes an 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informative video 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digital media/platforms and social-networks and 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 rights-booklets for strategic targets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such as political decision-makers, media, informal caregivers or care organizations. 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Informative sessions will be promoted to the community based on this booklets, to a minimum of 100 participants.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" r="3345"/>
          <a:stretch/>
        </p:blipFill>
        <p:spPr>
          <a:xfrm>
            <a:off x="8958943" y="2229100"/>
            <a:ext cx="2841171" cy="304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3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Multiplier</a:t>
            </a:r>
            <a:r>
              <a:rPr lang="pt-PT" sz="3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pt-PT" sz="30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events</a:t>
            </a:r>
            <a:endParaRPr lang="pt-PT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81687" y="2070436"/>
            <a:ext cx="7741486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“GETTING DEMENTIA RIGHT” multiplier course 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“GETTING DEMENTIA RIGHT” Seminars 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the minimum of 220 participants in total will be organized, to disseminate the project results and improve competencies of participants supporting people with dementia in the approach.</a:t>
            </a:r>
          </a:p>
        </p:txBody>
      </p:sp>
    </p:spTree>
    <p:extLst>
      <p:ext uri="{BB962C8B-B14F-4D97-AF65-F5344CB8AC3E}">
        <p14:creationId xmlns:p14="http://schemas.microsoft.com/office/powerpoint/2010/main" val="92374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1989"/>
            <a:ext cx="1219199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-1" y="5708310"/>
            <a:ext cx="121919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spc="100" dirty="0">
                <a:solidFill>
                  <a:schemeClr val="bg1"/>
                </a:solidFill>
                <a:latin typeface="+mj-lt"/>
              </a:rPr>
              <a:t>DEMENTIA RIGHT | Developing a rights-based approach to dementia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675490" y="2354984"/>
            <a:ext cx="531278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500" b="1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85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Conexão reta 6"/>
          <p:cNvCxnSpPr/>
          <p:nvPr/>
        </p:nvCxnSpPr>
        <p:spPr>
          <a:xfrm flipH="1">
            <a:off x="5132497" y="1857581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428"/>
          <a:stretch/>
        </p:blipFill>
        <p:spPr>
          <a:xfrm>
            <a:off x="1265770" y="1701477"/>
            <a:ext cx="3205992" cy="28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cxnSp>
        <p:nvCxnSpPr>
          <p:cNvPr id="14" name="Conexão reta 13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m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151" y="2260075"/>
            <a:ext cx="3273841" cy="255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29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2" r="37339"/>
          <a:stretch/>
        </p:blipFill>
        <p:spPr>
          <a:xfrm>
            <a:off x="8425559" y="2288311"/>
            <a:ext cx="2474090" cy="2514319"/>
          </a:xfrm>
          <a:prstGeom prst="rect">
            <a:avLst/>
          </a:prstGeom>
        </p:spPr>
      </p:pic>
      <p:cxnSp>
        <p:nvCxnSpPr>
          <p:cNvPr id="16" name="Conexão reta 15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57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pic>
        <p:nvPicPr>
          <p:cNvPr id="16" name="Picture 2" descr="Detalhes da Entidade - Alzheimer Portugal - Associação Portuguesa de  Familiares e Amigos de Doentes de Alzheimer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5904" r="12629" b="11810"/>
          <a:stretch/>
        </p:blipFill>
        <p:spPr bwMode="auto">
          <a:xfrm>
            <a:off x="8349711" y="2134514"/>
            <a:ext cx="2298436" cy="272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Conexão reta 17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0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cxnSp>
        <p:nvCxnSpPr>
          <p:cNvPr id="18" name="Conexão reta 17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216" y="1666874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66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442" y="2150162"/>
            <a:ext cx="2743606" cy="2743606"/>
          </a:xfrm>
          <a:prstGeom prst="rect">
            <a:avLst/>
          </a:prstGeom>
        </p:spPr>
      </p:pic>
      <p:cxnSp>
        <p:nvCxnSpPr>
          <p:cNvPr id="16" name="Conexão reta 15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5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4"/>
          <a:stretch/>
        </p:blipFill>
        <p:spPr>
          <a:xfrm>
            <a:off x="3844378" y="2150162"/>
            <a:ext cx="3148722" cy="2880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Partnership</a:t>
            </a:r>
            <a:endParaRPr lang="pt-PT" sz="5000" dirty="0">
              <a:solidFill>
                <a:srgbClr val="D6A300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b="1" dirty="0" err="1">
                <a:solidFill>
                  <a:srgbClr val="EAA710"/>
                </a:solidFill>
                <a:latin typeface="+mj-lt"/>
              </a:rPr>
              <a:t>Partnership</a:t>
            </a:r>
            <a:endParaRPr lang="pt-PT" sz="1400" b="1" dirty="0">
              <a:solidFill>
                <a:srgbClr val="EAA710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cxnSp>
        <p:nvCxnSpPr>
          <p:cNvPr id="18" name="Conexão reta 17"/>
          <p:cNvCxnSpPr/>
          <p:nvPr/>
        </p:nvCxnSpPr>
        <p:spPr>
          <a:xfrm flipH="1">
            <a:off x="7583089" y="2315743"/>
            <a:ext cx="34722" cy="2442260"/>
          </a:xfrm>
          <a:prstGeom prst="line">
            <a:avLst/>
          </a:prstGeom>
          <a:ln w="19050">
            <a:solidFill>
              <a:srgbClr val="D6A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255"/>
          <a:stretch/>
        </p:blipFill>
        <p:spPr>
          <a:xfrm>
            <a:off x="9095509" y="2441459"/>
            <a:ext cx="1703556" cy="137762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8" t="1876"/>
          <a:stretch/>
        </p:blipFill>
        <p:spPr>
          <a:xfrm>
            <a:off x="8253520" y="4083998"/>
            <a:ext cx="3045414" cy="5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0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-1989"/>
            <a:ext cx="1219199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6"/>
          <a:stretch/>
        </p:blipFill>
        <p:spPr>
          <a:xfrm>
            <a:off x="479386" y="5145412"/>
            <a:ext cx="5189894" cy="1465700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8523514" y="302352"/>
            <a:ext cx="337457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1st Transnational Project Meeting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Virtual Meeting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February 25-26, 2021</a:t>
            </a:r>
          </a:p>
        </p:txBody>
      </p:sp>
    </p:spTree>
    <p:extLst>
      <p:ext uri="{BB962C8B-B14F-4D97-AF65-F5344CB8AC3E}">
        <p14:creationId xmlns:p14="http://schemas.microsoft.com/office/powerpoint/2010/main" val="166948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8" name="Retângulo 7"/>
          <p:cNvSpPr/>
          <p:nvPr/>
        </p:nvSpPr>
        <p:spPr>
          <a:xfrm>
            <a:off x="3550920" y="1885378"/>
            <a:ext cx="5145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200000"/>
              </a:lnSpc>
              <a:spcAft>
                <a:spcPts val="800"/>
              </a:spcAft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Dementia, a </a:t>
            </a: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collective name for progressive brain syndromes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is the </a:t>
            </a: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leading cause of disability and dependency among the elderly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affecting 50 million people worldwide, with a new case of dementia occurring every 3 seconds, a number which is set to increase substantially in the years ahead in Europe. </a:t>
            </a:r>
          </a:p>
        </p:txBody>
      </p:sp>
      <p:pic>
        <p:nvPicPr>
          <p:cNvPr id="5122" name="Picture 2" descr="Together Under the Umbrella' campaign introduced to our members at October  workshop - EF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095" y="2169826"/>
            <a:ext cx="3081012" cy="30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355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8" name="Retângulo 7"/>
          <p:cNvSpPr/>
          <p:nvPr/>
        </p:nvSpPr>
        <p:spPr>
          <a:xfrm>
            <a:off x="4416552" y="3007143"/>
            <a:ext cx="71767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200000"/>
              </a:lnSpc>
              <a:spcAft>
                <a:spcPts val="800"/>
              </a:spcAft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DEMENTIA RIGHT project aims to empower people with dementia, those who support them and the community as a whole, to ensure their Rights are recognized and respected, by developing a new rights-based approach to dementia and innovative learning materials ICT-based.</a:t>
            </a:r>
            <a:endParaRPr lang="pt-P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02" y="1752652"/>
            <a:ext cx="4154424" cy="117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8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Participants</a:t>
            </a:r>
            <a:endParaRPr lang="pt-PT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14344" y="1894522"/>
            <a:ext cx="7988808" cy="3526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order to contribute to improving the quality of life and social inclusion of people living with dementia, the target groups of this project are: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5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47675" indent="-265113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 and social care professionals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social educators and other </a:t>
            </a:r>
            <a:r>
              <a:rPr lang="en-US" dirty="0" err="1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carers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people living with dementia; </a:t>
            </a:r>
          </a:p>
          <a:p>
            <a:pPr marL="447675" indent="-265113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informal caregivers 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family members of people living with dementia;</a:t>
            </a:r>
          </a:p>
          <a:p>
            <a:pPr marL="447675" indent="-265113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board members of care homes and other care organizations, politicians, law professionals, the media and other decision-makers.</a:t>
            </a:r>
          </a:p>
        </p:txBody>
      </p:sp>
    </p:spTree>
    <p:extLst>
      <p:ext uri="{BB962C8B-B14F-4D97-AF65-F5344CB8AC3E}">
        <p14:creationId xmlns:p14="http://schemas.microsoft.com/office/powerpoint/2010/main" val="164523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Objectives</a:t>
            </a:r>
            <a:endParaRPr lang="pt-PT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14344" y="1885378"/>
            <a:ext cx="7988808" cy="3839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empower these participants to recognize, respect and guarantee the Fundamental Rights of people living with dementia, DEMENTIA RIGHT has four main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Improving the </a:t>
            </a: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quality of life, social inclusion and dignity 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people living with dementia, their caregivers and family members;</a:t>
            </a:r>
          </a:p>
          <a:p>
            <a:pPr marL="285750" indent="-285750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a </a:t>
            </a: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approach to dementia, human rights-based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effective guidelines for implementing and supervising the care provided in health/care facilities to people with dementia regarding their rights;</a:t>
            </a:r>
          </a:p>
        </p:txBody>
      </p:sp>
    </p:spTree>
    <p:extLst>
      <p:ext uri="{BB962C8B-B14F-4D97-AF65-F5344CB8AC3E}">
        <p14:creationId xmlns:p14="http://schemas.microsoft.com/office/powerpoint/2010/main" val="204068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 err="1">
                <a:solidFill>
                  <a:schemeClr val="accent5">
                    <a:lumMod val="75000"/>
                  </a:schemeClr>
                </a:solidFill>
                <a:latin typeface="+mj-lt"/>
              </a:rPr>
              <a:t>Objectives</a:t>
            </a:r>
            <a:endParaRPr lang="pt-PT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514344" y="1885378"/>
            <a:ext cx="7988808" cy="3424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empower these groups to guarantee, recognize and respect the Fundamental Rights of people living with dementia, DEMENTIA RIGHT has four main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Improving the professional competencies 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health and social care professionals, social educators and other </a:t>
            </a:r>
            <a:r>
              <a:rPr lang="en-US" dirty="0" err="1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carers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revamp their care skills and their approach to dementia;</a:t>
            </a:r>
          </a:p>
          <a:p>
            <a:pPr marL="285750" indent="-285750" algn="just" fontAlgn="base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Contribute to </a:t>
            </a:r>
            <a:r>
              <a:rPr lang="en-US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inclusive and efficient care centers </a:t>
            </a:r>
            <a:r>
              <a:rPr lang="en-US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cope with the different needs of people living with dementia.</a:t>
            </a:r>
          </a:p>
        </p:txBody>
      </p:sp>
    </p:spTree>
    <p:extLst>
      <p:ext uri="{BB962C8B-B14F-4D97-AF65-F5344CB8AC3E}">
        <p14:creationId xmlns:p14="http://schemas.microsoft.com/office/powerpoint/2010/main" val="3896633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Outputs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72828" y="1885378"/>
            <a:ext cx="5281313" cy="3575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these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A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Charter of Rights 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people with dementia and their caregivers will be developed to promote a better understanding of dementia, fight stigma and support the decision-making process of professionals, which includes why this Charter is needed, a specific approach of the rights of people with dementia based on first person testimonies.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521" y="2748439"/>
            <a:ext cx="285750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Outputs</a:t>
            </a:r>
          </a:p>
        </p:txBody>
      </p:sp>
      <p:sp>
        <p:nvSpPr>
          <p:cNvPr id="8" name="Retângulo 7"/>
          <p:cNvSpPr/>
          <p:nvPr/>
        </p:nvSpPr>
        <p:spPr>
          <a:xfrm>
            <a:off x="3372828" y="1885378"/>
            <a:ext cx="5281313" cy="3159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these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An innovative Rights-based Approach to Dementia will be established and an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European professional guide on Human rights-based approach to dementia 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be developed, which includes a protocol with harmonized standards and guidelines to access and monitor the implementation.</a:t>
            </a:r>
          </a:p>
        </p:txBody>
      </p:sp>
      <p:pic>
        <p:nvPicPr>
          <p:cNvPr id="2050" name="Picture 2" descr="Detalhes da Entidade - Alzheimer Portugal - Associação Portuguesa de  Familiares e Amigos de Doentes de Alzheimer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t="5904" r="12629" b="11810"/>
          <a:stretch/>
        </p:blipFill>
        <p:spPr bwMode="auto">
          <a:xfrm>
            <a:off x="9090375" y="2033930"/>
            <a:ext cx="2645228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8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" y="-1989"/>
            <a:ext cx="297469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tângulo 3"/>
          <p:cNvSpPr/>
          <p:nvPr/>
        </p:nvSpPr>
        <p:spPr>
          <a:xfrm>
            <a:off x="292609" y="6071616"/>
            <a:ext cx="2340863" cy="64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PT" sz="13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 RIGHT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|</a:t>
            </a:r>
            <a:r>
              <a:rPr lang="pt-PT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0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Developing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a           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rights-based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approach</a:t>
            </a:r>
            <a:r>
              <a:rPr lang="pt-PT" sz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 to </a:t>
            </a:r>
            <a:r>
              <a:rPr lang="pt-PT" sz="1200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+mj-lt"/>
              </a:rPr>
              <a:t>dementia</a:t>
            </a:r>
            <a:endParaRPr lang="pt-PT" sz="1200" dirty="0">
              <a:solidFill>
                <a:schemeClr val="accent4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22966" y="244026"/>
            <a:ext cx="8737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5000" dirty="0" err="1">
                <a:solidFill>
                  <a:srgbClr val="D6A300"/>
                </a:solidFill>
                <a:latin typeface="+mj-lt"/>
              </a:rPr>
              <a:t>Dementia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</a:t>
            </a:r>
            <a:r>
              <a:rPr lang="pt-PT" sz="5000" dirty="0" err="1">
                <a:solidFill>
                  <a:srgbClr val="D6A300"/>
                </a:solidFill>
                <a:latin typeface="+mj-lt"/>
              </a:rPr>
              <a:t>Right</a:t>
            </a:r>
            <a:r>
              <a:rPr lang="pt-PT" sz="5000" dirty="0">
                <a:solidFill>
                  <a:srgbClr val="D6A300"/>
                </a:solidFill>
                <a:latin typeface="+mj-lt"/>
              </a:rPr>
              <a:t> Project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0" y="420391"/>
            <a:ext cx="2253624" cy="63706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175298" y="1487424"/>
            <a:ext cx="27155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1st Transnational Project Meeting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February 25, 2021</a:t>
            </a:r>
          </a:p>
          <a:p>
            <a:pPr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Agenda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EAA710"/>
                </a:solidFill>
                <a:latin typeface="+mj-lt"/>
              </a:rPr>
              <a:t>Dementia Right Project</a:t>
            </a: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sz="1400" dirty="0" err="1">
                <a:solidFill>
                  <a:schemeClr val="bg1"/>
                </a:solidFill>
                <a:latin typeface="+mj-lt"/>
              </a:rPr>
              <a:t>Partnership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  <a:p>
            <a:pPr marL="228600" indent="-2286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Working methodology</a:t>
            </a:r>
            <a:endParaRPr lang="pt-PT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3168102" y="6075374"/>
            <a:ext cx="8719576" cy="789264"/>
            <a:chOff x="3168102" y="6075374"/>
            <a:chExt cx="8719576" cy="789264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0127" y="6075374"/>
              <a:ext cx="8577551" cy="780637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3168102" y="6245352"/>
              <a:ext cx="1623354" cy="467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97"/>
            <a:stretch/>
          </p:blipFill>
          <p:spPr>
            <a:xfrm>
              <a:off x="3246119" y="6084001"/>
              <a:ext cx="1527049" cy="780637"/>
            </a:xfrm>
            <a:prstGeom prst="rect">
              <a:avLst/>
            </a:prstGeom>
          </p:spPr>
        </p:pic>
      </p:grpSp>
      <p:sp>
        <p:nvSpPr>
          <p:cNvPr id="12" name="CaixaDeTexto 11"/>
          <p:cNvSpPr txBox="1"/>
          <p:nvPr/>
        </p:nvSpPr>
        <p:spPr>
          <a:xfrm>
            <a:off x="3873492" y="1057451"/>
            <a:ext cx="44018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>
                <a:solidFill>
                  <a:schemeClr val="accent5">
                    <a:lumMod val="75000"/>
                  </a:schemeClr>
                </a:solidFill>
                <a:latin typeface="+mj-lt"/>
              </a:rPr>
              <a:t>Outputs</a:t>
            </a:r>
            <a:endParaRPr lang="pt-PT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72828" y="1885378"/>
            <a:ext cx="5281313" cy="3552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these objectives:</a:t>
            </a: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endParaRPr lang="en-US" sz="500" dirty="0">
              <a:solidFill>
                <a:srgbClr val="59595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base">
              <a:lnSpc>
                <a:spcPct val="150000"/>
              </a:lnSpc>
              <a:spcAft>
                <a:spcPts val="800"/>
              </a:spcAft>
            </a:pP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An </a:t>
            </a:r>
            <a:r>
              <a:rPr lang="en-US" sz="1700" b="1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open-access digital platform</a:t>
            </a:r>
            <a:r>
              <a:rPr lang="en-US" sz="17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health and social care professionals will be developed, which includes an ICT Learning Module based on the guide developed and a discussing forum for professionals, to promote experiential learning, supported by practice and social interaction, allowing the integration of the participants in an international community of practice.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8" r="37205"/>
          <a:stretch/>
        </p:blipFill>
        <p:spPr>
          <a:xfrm>
            <a:off x="9220200" y="2608819"/>
            <a:ext cx="2318657" cy="239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22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2719</Words>
  <Application>Microsoft Office PowerPoint</Application>
  <PresentationFormat>Geniş ekran</PresentationFormat>
  <Paragraphs>354</Paragraphs>
  <Slides>19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Tema do Office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Projetos Barcelos</dc:creator>
  <cp:lastModifiedBy>ilh kay</cp:lastModifiedBy>
  <cp:revision>160</cp:revision>
  <dcterms:created xsi:type="dcterms:W3CDTF">2019-11-25T11:47:48Z</dcterms:created>
  <dcterms:modified xsi:type="dcterms:W3CDTF">2022-03-12T16:47:57Z</dcterms:modified>
</cp:coreProperties>
</file>